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62" r:id="rId3"/>
  </p:sldMasterIdLst>
  <p:notesMasterIdLst>
    <p:notesMasterId r:id="rId5"/>
  </p:notesMasterIdLst>
  <p:handoutMasterIdLst>
    <p:handoutMasterId r:id="rId6"/>
  </p:handoutMasterIdLst>
  <p:sldIdLst>
    <p:sldId id="258" r:id="rId4"/>
  </p:sldIdLst>
  <p:sldSz cx="9144000" cy="5143500" type="screen16x9"/>
  <p:notesSz cx="9874250" cy="6797675"/>
  <p:defaultTextStyle>
    <a:defPPr>
      <a:defRPr lang="en-GB"/>
    </a:defPPr>
    <a:lvl1pPr algn="l" rtl="0" eaLnBrk="0" fontAlgn="base" hangingPunct="0">
      <a:spcBef>
        <a:spcPct val="0"/>
      </a:spcBef>
      <a:spcAft>
        <a:spcPct val="0"/>
      </a:spcAft>
      <a:defRPr b="1" kern="1200" baseline="-250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b="1" kern="1200" baseline="-250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b="1" kern="1200" baseline="-250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b="1" kern="1200" baseline="-250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b="1" kern="1200" baseline="-25000">
        <a:solidFill>
          <a:schemeClr val="tx1"/>
        </a:solidFill>
        <a:latin typeface="Arial" charset="0"/>
        <a:ea typeface="ＭＳ Ｐゴシック" charset="0"/>
        <a:cs typeface="ＭＳ Ｐゴシック" charset="0"/>
      </a:defRPr>
    </a:lvl5pPr>
    <a:lvl6pPr marL="2286000" algn="l" defTabSz="457200" rtl="0" eaLnBrk="1" latinLnBrk="0" hangingPunct="1">
      <a:defRPr b="1" kern="1200" baseline="-25000">
        <a:solidFill>
          <a:schemeClr val="tx1"/>
        </a:solidFill>
        <a:latin typeface="Arial" charset="0"/>
        <a:ea typeface="ＭＳ Ｐゴシック" charset="0"/>
        <a:cs typeface="ＭＳ Ｐゴシック" charset="0"/>
      </a:defRPr>
    </a:lvl6pPr>
    <a:lvl7pPr marL="2743200" algn="l" defTabSz="457200" rtl="0" eaLnBrk="1" latinLnBrk="0" hangingPunct="1">
      <a:defRPr b="1" kern="1200" baseline="-25000">
        <a:solidFill>
          <a:schemeClr val="tx1"/>
        </a:solidFill>
        <a:latin typeface="Arial" charset="0"/>
        <a:ea typeface="ＭＳ Ｐゴシック" charset="0"/>
        <a:cs typeface="ＭＳ Ｐゴシック" charset="0"/>
      </a:defRPr>
    </a:lvl7pPr>
    <a:lvl8pPr marL="3200400" algn="l" defTabSz="457200" rtl="0" eaLnBrk="1" latinLnBrk="0" hangingPunct="1">
      <a:defRPr b="1" kern="1200" baseline="-25000">
        <a:solidFill>
          <a:schemeClr val="tx1"/>
        </a:solidFill>
        <a:latin typeface="Arial" charset="0"/>
        <a:ea typeface="ＭＳ Ｐゴシック" charset="0"/>
        <a:cs typeface="ＭＳ Ｐゴシック" charset="0"/>
      </a:defRPr>
    </a:lvl8pPr>
    <a:lvl9pPr marL="3657600" algn="l" defTabSz="457200" rtl="0" eaLnBrk="1" latinLnBrk="0" hangingPunct="1">
      <a:defRPr b="1" kern="1200" baseline="-250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9"/>
  </p:normalViewPr>
  <p:slideViewPr>
    <p:cSldViewPr snapToGrid="0">
      <p:cViewPr>
        <p:scale>
          <a:sx n="200" d="100"/>
          <a:sy n="200" d="100"/>
        </p:scale>
        <p:origin x="-1976" y="144"/>
      </p:cViewPr>
      <p:guideLst>
        <p:guide orient="horz" pos="162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279918"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baseline="0">
                <a:latin typeface="Arial" charset="0"/>
                <a:ea typeface="+mn-ea"/>
                <a:cs typeface="+mn-cs"/>
              </a:defRPr>
            </a:lvl1pPr>
          </a:lstStyle>
          <a:p>
            <a:pPr>
              <a:defRPr/>
            </a:pPr>
            <a:endParaRPr lang="en-GB"/>
          </a:p>
        </p:txBody>
      </p:sp>
      <p:sp>
        <p:nvSpPr>
          <p:cNvPr id="4099" name="Rectangle 3"/>
          <p:cNvSpPr>
            <a:spLocks noGrp="1" noChangeArrowheads="1"/>
          </p:cNvSpPr>
          <p:nvPr>
            <p:ph type="dt" sz="quarter" idx="1"/>
          </p:nvPr>
        </p:nvSpPr>
        <p:spPr bwMode="auto">
          <a:xfrm>
            <a:off x="5592027" y="0"/>
            <a:ext cx="4279918"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baseline="0">
                <a:latin typeface="Arial" charset="0"/>
                <a:ea typeface="+mn-ea"/>
                <a:cs typeface="+mn-cs"/>
              </a:defRPr>
            </a:lvl1pPr>
          </a:lstStyle>
          <a:p>
            <a:pPr>
              <a:defRPr/>
            </a:pPr>
            <a:endParaRPr lang="en-GB"/>
          </a:p>
        </p:txBody>
      </p:sp>
      <p:sp>
        <p:nvSpPr>
          <p:cNvPr id="4100" name="Rectangle 4"/>
          <p:cNvSpPr>
            <a:spLocks noGrp="1" noChangeArrowheads="1"/>
          </p:cNvSpPr>
          <p:nvPr>
            <p:ph type="ftr" sz="quarter" idx="2"/>
          </p:nvPr>
        </p:nvSpPr>
        <p:spPr bwMode="auto">
          <a:xfrm>
            <a:off x="0" y="6456699"/>
            <a:ext cx="4279918"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baseline="0">
                <a:latin typeface="Arial" charset="0"/>
                <a:ea typeface="+mn-ea"/>
                <a:cs typeface="+mn-cs"/>
              </a:defRPr>
            </a:lvl1pPr>
          </a:lstStyle>
          <a:p>
            <a:pPr>
              <a:defRPr/>
            </a:pPr>
            <a:endParaRPr lang="en-GB"/>
          </a:p>
        </p:txBody>
      </p:sp>
      <p:sp>
        <p:nvSpPr>
          <p:cNvPr id="4101" name="Rectangle 5"/>
          <p:cNvSpPr>
            <a:spLocks noGrp="1" noChangeArrowheads="1"/>
          </p:cNvSpPr>
          <p:nvPr>
            <p:ph type="sldNum" sz="quarter" idx="3"/>
          </p:nvPr>
        </p:nvSpPr>
        <p:spPr bwMode="auto">
          <a:xfrm>
            <a:off x="5592027" y="6456699"/>
            <a:ext cx="4279918"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baseline="0" smtClean="0"/>
            </a:lvl1pPr>
          </a:lstStyle>
          <a:p>
            <a:pPr>
              <a:defRPr/>
            </a:pPr>
            <a:fld id="{8935639D-E102-7D4F-B3A3-F91EE1B32C25}" type="slidenum">
              <a:rPr lang="en-GB"/>
              <a:pPr>
                <a:defRPr/>
              </a:pPr>
              <a:t>‹#›</a:t>
            </a:fld>
            <a:endParaRPr lang="en-GB"/>
          </a:p>
        </p:txBody>
      </p:sp>
    </p:spTree>
    <p:extLst>
      <p:ext uri="{BB962C8B-B14F-4D97-AF65-F5344CB8AC3E}">
        <p14:creationId xmlns:p14="http://schemas.microsoft.com/office/powerpoint/2010/main" val="3370696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4279918"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baseline="0">
                <a:latin typeface="Arial" charset="0"/>
                <a:ea typeface="+mn-ea"/>
                <a:cs typeface="+mn-cs"/>
              </a:defRPr>
            </a:lvl1pPr>
          </a:lstStyle>
          <a:p>
            <a:pPr>
              <a:defRPr/>
            </a:pPr>
            <a:endParaRPr lang="en-GB"/>
          </a:p>
        </p:txBody>
      </p:sp>
      <p:sp>
        <p:nvSpPr>
          <p:cNvPr id="16387" name="Rectangle 3"/>
          <p:cNvSpPr>
            <a:spLocks noGrp="1" noChangeArrowheads="1"/>
          </p:cNvSpPr>
          <p:nvPr>
            <p:ph type="dt" idx="1"/>
          </p:nvPr>
        </p:nvSpPr>
        <p:spPr bwMode="auto">
          <a:xfrm>
            <a:off x="5592027" y="0"/>
            <a:ext cx="4279918"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baseline="0">
                <a:latin typeface="Arial" charset="0"/>
                <a:ea typeface="+mn-ea"/>
                <a:cs typeface="+mn-cs"/>
              </a:defRPr>
            </a:lvl1pPr>
          </a:lstStyle>
          <a:p>
            <a:pPr>
              <a:defRPr/>
            </a:pPr>
            <a:endParaRPr lang="en-GB"/>
          </a:p>
        </p:txBody>
      </p:sp>
      <p:sp>
        <p:nvSpPr>
          <p:cNvPr id="15364" name="Rectangle 4"/>
          <p:cNvSpPr>
            <a:spLocks noGrp="1" noRot="1" noChangeAspect="1" noChangeArrowheads="1" noTextEdit="1"/>
          </p:cNvSpPr>
          <p:nvPr>
            <p:ph type="sldImg" idx="2"/>
          </p:nvPr>
        </p:nvSpPr>
        <p:spPr bwMode="auto">
          <a:xfrm>
            <a:off x="2671763" y="509588"/>
            <a:ext cx="4533900" cy="254952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6389" name="Rectangle 5"/>
          <p:cNvSpPr>
            <a:spLocks noGrp="1" noChangeArrowheads="1"/>
          </p:cNvSpPr>
          <p:nvPr>
            <p:ph type="body" sz="quarter" idx="3"/>
          </p:nvPr>
        </p:nvSpPr>
        <p:spPr bwMode="auto">
          <a:xfrm>
            <a:off x="986966" y="3229444"/>
            <a:ext cx="7900322" cy="30589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6390" name="Rectangle 6"/>
          <p:cNvSpPr>
            <a:spLocks noGrp="1" noChangeArrowheads="1"/>
          </p:cNvSpPr>
          <p:nvPr>
            <p:ph type="ftr" sz="quarter" idx="4"/>
          </p:nvPr>
        </p:nvSpPr>
        <p:spPr bwMode="auto">
          <a:xfrm>
            <a:off x="0" y="6456699"/>
            <a:ext cx="4279918"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baseline="0">
                <a:latin typeface="Arial" charset="0"/>
                <a:ea typeface="+mn-ea"/>
                <a:cs typeface="+mn-cs"/>
              </a:defRPr>
            </a:lvl1pPr>
          </a:lstStyle>
          <a:p>
            <a:pPr>
              <a:defRPr/>
            </a:pPr>
            <a:endParaRPr lang="en-GB"/>
          </a:p>
        </p:txBody>
      </p:sp>
      <p:sp>
        <p:nvSpPr>
          <p:cNvPr id="16391" name="Rectangle 7"/>
          <p:cNvSpPr>
            <a:spLocks noGrp="1" noChangeArrowheads="1"/>
          </p:cNvSpPr>
          <p:nvPr>
            <p:ph type="sldNum" sz="quarter" idx="5"/>
          </p:nvPr>
        </p:nvSpPr>
        <p:spPr bwMode="auto">
          <a:xfrm>
            <a:off x="5592027" y="6456699"/>
            <a:ext cx="4279918"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baseline="0" smtClean="0"/>
            </a:lvl1pPr>
          </a:lstStyle>
          <a:p>
            <a:pPr>
              <a:defRPr/>
            </a:pPr>
            <a:fld id="{EC6C2EFE-79BB-E445-8095-76FA75E0F63D}" type="slidenum">
              <a:rPr lang="en-GB"/>
              <a:pPr>
                <a:defRPr/>
              </a:pPr>
              <a:t>‹#›</a:t>
            </a:fld>
            <a:endParaRPr lang="en-GB"/>
          </a:p>
        </p:txBody>
      </p:sp>
    </p:spTree>
    <p:extLst>
      <p:ext uri="{BB962C8B-B14F-4D97-AF65-F5344CB8AC3E}">
        <p14:creationId xmlns:p14="http://schemas.microsoft.com/office/powerpoint/2010/main" val="285419223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txBox="1">
            <a:spLocks noChangeArrowheads="1"/>
          </p:cNvSpPr>
          <p:nvPr/>
        </p:nvSpPr>
        <p:spPr bwMode="auto">
          <a:xfrm>
            <a:off x="1328738" y="1114426"/>
            <a:ext cx="7505700" cy="1241822"/>
          </a:xfrm>
          <a:prstGeom prst="rect">
            <a:avLst/>
          </a:prstGeom>
          <a:solidFill>
            <a:srgbClr val="006A71"/>
          </a:solidFill>
          <a:ln w="9525">
            <a:noFill/>
            <a:miter lim="800000"/>
            <a:headEnd/>
            <a:tailEnd/>
          </a:ln>
        </p:spPr>
        <p:txBody>
          <a:bodyPr lIns="36000" tIns="0" rIns="0" bIns="0"/>
          <a:lstStyle>
            <a:lvl1pPr defTabSz="457200" eaLnBrk="0" hangingPunct="0">
              <a:defRPr sz="2400" b="1">
                <a:solidFill>
                  <a:schemeClr val="tx1"/>
                </a:solidFill>
                <a:latin typeface="Arial" charset="0"/>
                <a:ea typeface="ＭＳ Ｐゴシック" charset="0"/>
                <a:cs typeface="ＭＳ Ｐゴシック" charset="0"/>
              </a:defRPr>
            </a:lvl1pPr>
            <a:lvl2pPr marL="37931725" indent="-37474525" defTabSz="457200"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lnSpc>
                <a:spcPts val="3300"/>
              </a:lnSpc>
              <a:defRPr/>
            </a:pPr>
            <a:endParaRPr lang="en-US" sz="3200" b="0" baseline="0">
              <a:solidFill>
                <a:schemeClr val="bg1"/>
              </a:solidFill>
              <a:latin typeface="Calibri" charset="0"/>
            </a:endParaRPr>
          </a:p>
        </p:txBody>
      </p:sp>
      <p:sp>
        <p:nvSpPr>
          <p:cNvPr id="5" name="Rectangle 4"/>
          <p:cNvSpPr/>
          <p:nvPr/>
        </p:nvSpPr>
        <p:spPr>
          <a:xfrm>
            <a:off x="1328738" y="2357438"/>
            <a:ext cx="7505700" cy="621506"/>
          </a:xfrm>
          <a:prstGeom prst="rect">
            <a:avLst/>
          </a:prstGeom>
          <a:solidFill>
            <a:srgbClr val="82CEC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baseline="0"/>
          </a:p>
        </p:txBody>
      </p:sp>
      <p:sp>
        <p:nvSpPr>
          <p:cNvPr id="6" name="Rectangle 5"/>
          <p:cNvSpPr txBox="1">
            <a:spLocks noChangeArrowheads="1"/>
          </p:cNvSpPr>
          <p:nvPr/>
        </p:nvSpPr>
        <p:spPr bwMode="auto">
          <a:xfrm>
            <a:off x="1389063" y="2309814"/>
            <a:ext cx="6400800" cy="638175"/>
          </a:xfrm>
          <a:prstGeom prst="rect">
            <a:avLst/>
          </a:prstGeom>
          <a:noFill/>
          <a:ln w="9525">
            <a:noFill/>
            <a:miter lim="800000"/>
            <a:headEnd/>
            <a:tailEnd/>
          </a:ln>
        </p:spPr>
        <p:txBody>
          <a:bodyPr lIns="0" tIns="90000" rIns="0" bIns="0"/>
          <a:lstStyle>
            <a:lvl1pPr defTabSz="457200" eaLnBrk="0" hangingPunct="0">
              <a:defRPr sz="2400" b="1">
                <a:solidFill>
                  <a:schemeClr val="tx1"/>
                </a:solidFill>
                <a:latin typeface="Arial" charset="0"/>
                <a:ea typeface="ＭＳ Ｐゴシック" charset="0"/>
                <a:cs typeface="ＭＳ Ｐゴシック" charset="0"/>
              </a:defRPr>
            </a:lvl1pPr>
            <a:lvl2pPr marL="37931725" indent="-37474525" defTabSz="457200"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lnSpc>
                <a:spcPts val="2000"/>
              </a:lnSpc>
              <a:buFont typeface="Arial" charset="0"/>
              <a:buNone/>
              <a:defRPr/>
            </a:pPr>
            <a:endParaRPr lang="en-US" sz="2000" b="0" baseline="0">
              <a:solidFill>
                <a:srgbClr val="FFFFFF"/>
              </a:solidFill>
            </a:endParaRPr>
          </a:p>
        </p:txBody>
      </p:sp>
      <p:pic>
        <p:nvPicPr>
          <p:cNvPr id="7" name="Picture 9" descr="uchfcola [Converte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98939" y="160735"/>
            <a:ext cx="4638676" cy="3440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10" descr="UCLH_Vert.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317" y="1114426"/>
            <a:ext cx="746124" cy="12346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3559" name="Text Placeholder 2"/>
          <p:cNvSpPr>
            <a:spLocks noGrp="1"/>
          </p:cNvSpPr>
          <p:nvPr>
            <p:ph type="subTitle" idx="1"/>
          </p:nvPr>
        </p:nvSpPr>
        <p:spPr>
          <a:xfrm>
            <a:off x="1412875" y="2399111"/>
            <a:ext cx="7337426" cy="517921"/>
          </a:xfrm>
        </p:spPr>
        <p:txBody>
          <a:bodyPr/>
          <a:lstStyle>
            <a:lvl1pPr marL="0">
              <a:defRPr>
                <a:solidFill>
                  <a:schemeClr val="bg2"/>
                </a:solidFill>
              </a:defRPr>
            </a:lvl1pPr>
          </a:lstStyle>
          <a:p>
            <a:pPr lvl="0"/>
            <a:r>
              <a:rPr lang="en-GB" noProof="0"/>
              <a:t>Click to edit Master subtitle style</a:t>
            </a:r>
          </a:p>
        </p:txBody>
      </p:sp>
      <p:sp>
        <p:nvSpPr>
          <p:cNvPr id="23560" name="Title Placeholder 1"/>
          <p:cNvSpPr>
            <a:spLocks noGrp="1"/>
          </p:cNvSpPr>
          <p:nvPr>
            <p:ph type="ctrTitle"/>
          </p:nvPr>
        </p:nvSpPr>
        <p:spPr>
          <a:xfrm>
            <a:off x="1412875" y="1181100"/>
            <a:ext cx="7321550" cy="1065610"/>
          </a:xfrm>
        </p:spPr>
        <p:txBody>
          <a:bodyPr/>
          <a:lstStyle>
            <a:lvl1pPr>
              <a:defRPr>
                <a:solidFill>
                  <a:schemeClr val="bg1"/>
                </a:solidFill>
              </a:defRPr>
            </a:lvl1pPr>
          </a:lstStyle>
          <a:p>
            <a:pPr lvl="0"/>
            <a:r>
              <a:rPr lang="en-GB" noProof="0"/>
              <a:t>Click to edit Master title style</a:t>
            </a:r>
          </a:p>
        </p:txBody>
      </p:sp>
    </p:spTree>
    <p:extLst>
      <p:ext uri="{BB962C8B-B14F-4D97-AF65-F5344CB8AC3E}">
        <p14:creationId xmlns:p14="http://schemas.microsoft.com/office/powerpoint/2010/main" val="104326731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73D49848-4A82-AE43-9D2A-B01CF8D7276C}" type="slidenum">
              <a:rPr lang="en-GB"/>
              <a:pPr>
                <a:defRPr/>
              </a:pPr>
              <a:t>‹#›</a:t>
            </a:fld>
            <a:endParaRPr lang="en-GB"/>
          </a:p>
        </p:txBody>
      </p:sp>
    </p:spTree>
    <p:extLst>
      <p:ext uri="{BB962C8B-B14F-4D97-AF65-F5344CB8AC3E}">
        <p14:creationId xmlns:p14="http://schemas.microsoft.com/office/powerpoint/2010/main" val="1996778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46902" y="883444"/>
            <a:ext cx="1898651" cy="4068366"/>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1246188" y="883444"/>
            <a:ext cx="5548313" cy="4068366"/>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E0AA4A63-73FB-5841-B092-B0666E697EFD}" type="slidenum">
              <a:rPr lang="en-GB"/>
              <a:pPr>
                <a:defRPr/>
              </a:pPr>
              <a:t>‹#›</a:t>
            </a:fld>
            <a:endParaRPr lang="en-GB"/>
          </a:p>
        </p:txBody>
      </p:sp>
    </p:spTree>
    <p:extLst>
      <p:ext uri="{BB962C8B-B14F-4D97-AF65-F5344CB8AC3E}">
        <p14:creationId xmlns:p14="http://schemas.microsoft.com/office/powerpoint/2010/main" val="1597466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246189" y="883444"/>
            <a:ext cx="7599362" cy="40683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3" name="Slide Number Placeholder 5"/>
          <p:cNvSpPr>
            <a:spLocks noGrp="1"/>
          </p:cNvSpPr>
          <p:nvPr>
            <p:ph type="sldNum" sz="quarter" idx="10"/>
          </p:nvPr>
        </p:nvSpPr>
        <p:spPr/>
        <p:txBody>
          <a:bodyPr/>
          <a:lstStyle>
            <a:lvl1pPr>
              <a:defRPr/>
            </a:lvl1pPr>
          </a:lstStyle>
          <a:p>
            <a:pPr>
              <a:defRPr/>
            </a:pPr>
            <a:fld id="{3E1795D1-72B7-F240-BDDF-630B73B2F239}" type="slidenum">
              <a:rPr lang="en-GB"/>
              <a:pPr>
                <a:defRPr/>
              </a:pPr>
              <a:t>‹#›</a:t>
            </a:fld>
            <a:endParaRPr lang="en-GB"/>
          </a:p>
        </p:txBody>
      </p:sp>
    </p:spTree>
    <p:extLst>
      <p:ext uri="{BB962C8B-B14F-4D97-AF65-F5344CB8AC3E}">
        <p14:creationId xmlns:p14="http://schemas.microsoft.com/office/powerpoint/2010/main" val="2944620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16F868CE-D247-FD46-AF72-B3C7BF5944B8}" type="slidenum">
              <a:rPr lang="en-GB"/>
              <a:pPr>
                <a:defRPr/>
              </a:pPr>
              <a:t>‹#›</a:t>
            </a:fld>
            <a:endParaRPr lang="en-GB"/>
          </a:p>
        </p:txBody>
      </p:sp>
    </p:spTree>
    <p:extLst>
      <p:ext uri="{BB962C8B-B14F-4D97-AF65-F5344CB8AC3E}">
        <p14:creationId xmlns:p14="http://schemas.microsoft.com/office/powerpoint/2010/main" val="2417058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6" y="3305175"/>
            <a:ext cx="7772400" cy="1021556"/>
          </a:xfrm>
        </p:spPr>
        <p:txBody>
          <a:bodyPr/>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6"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53F97D05-DC68-104B-A074-EA3FC625E24A}" type="slidenum">
              <a:rPr lang="en-GB"/>
              <a:pPr>
                <a:defRPr/>
              </a:pPr>
              <a:t>‹#›</a:t>
            </a:fld>
            <a:endParaRPr lang="en-GB"/>
          </a:p>
        </p:txBody>
      </p:sp>
    </p:spTree>
    <p:extLst>
      <p:ext uri="{BB962C8B-B14F-4D97-AF65-F5344CB8AC3E}">
        <p14:creationId xmlns:p14="http://schemas.microsoft.com/office/powerpoint/2010/main" val="3530264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1246191" y="1629966"/>
            <a:ext cx="3311525" cy="33218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710112" y="1629966"/>
            <a:ext cx="3313113" cy="33218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05094AF2-1256-3E4A-854D-09BAF193394D}" type="slidenum">
              <a:rPr lang="en-GB"/>
              <a:pPr>
                <a:defRPr/>
              </a:pPr>
              <a:t>‹#›</a:t>
            </a:fld>
            <a:endParaRPr lang="en-GB"/>
          </a:p>
        </p:txBody>
      </p:sp>
    </p:spTree>
    <p:extLst>
      <p:ext uri="{BB962C8B-B14F-4D97-AF65-F5344CB8AC3E}">
        <p14:creationId xmlns:p14="http://schemas.microsoft.com/office/powerpoint/2010/main" val="3801286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15133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6" y="1151334"/>
            <a:ext cx="404177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6" y="1631156"/>
            <a:ext cx="4041774"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Slide Number Placeholder 5"/>
          <p:cNvSpPr>
            <a:spLocks noGrp="1"/>
          </p:cNvSpPr>
          <p:nvPr>
            <p:ph type="sldNum" sz="quarter" idx="10"/>
          </p:nvPr>
        </p:nvSpPr>
        <p:spPr/>
        <p:txBody>
          <a:bodyPr/>
          <a:lstStyle>
            <a:lvl1pPr>
              <a:defRPr/>
            </a:lvl1pPr>
          </a:lstStyle>
          <a:p>
            <a:pPr>
              <a:defRPr/>
            </a:pPr>
            <a:fld id="{304DF115-907C-5141-A034-57E2EA477C12}" type="slidenum">
              <a:rPr lang="en-GB"/>
              <a:pPr>
                <a:defRPr/>
              </a:pPr>
              <a:t>‹#›</a:t>
            </a:fld>
            <a:endParaRPr lang="en-GB"/>
          </a:p>
        </p:txBody>
      </p:sp>
    </p:spTree>
    <p:extLst>
      <p:ext uri="{BB962C8B-B14F-4D97-AF65-F5344CB8AC3E}">
        <p14:creationId xmlns:p14="http://schemas.microsoft.com/office/powerpoint/2010/main" val="4251578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AD62A32B-D5D1-454E-878F-02AA7DCFF7FA}" type="slidenum">
              <a:rPr lang="en-GB"/>
              <a:pPr>
                <a:defRPr/>
              </a:pPr>
              <a:t>‹#›</a:t>
            </a:fld>
            <a:endParaRPr lang="en-GB"/>
          </a:p>
        </p:txBody>
      </p:sp>
    </p:spTree>
    <p:extLst>
      <p:ext uri="{BB962C8B-B14F-4D97-AF65-F5344CB8AC3E}">
        <p14:creationId xmlns:p14="http://schemas.microsoft.com/office/powerpoint/2010/main" val="3247408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ACCF205A-E171-9E44-A7EC-C99A5E263DFC}" type="slidenum">
              <a:rPr lang="en-GB"/>
              <a:pPr>
                <a:defRPr/>
              </a:pPr>
              <a:t>‹#›</a:t>
            </a:fld>
            <a:endParaRPr lang="en-GB"/>
          </a:p>
        </p:txBody>
      </p:sp>
    </p:spTree>
    <p:extLst>
      <p:ext uri="{BB962C8B-B14F-4D97-AF65-F5344CB8AC3E}">
        <p14:creationId xmlns:p14="http://schemas.microsoft.com/office/powerpoint/2010/main" val="327228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7"/>
            <a:ext cx="3008313" cy="871538"/>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4" y="204789"/>
            <a:ext cx="5111749"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359A08CC-8FDA-A641-A0EA-B39BD7586E43}" type="slidenum">
              <a:rPr lang="en-GB"/>
              <a:pPr>
                <a:defRPr/>
              </a:pPr>
              <a:t>‹#›</a:t>
            </a:fld>
            <a:endParaRPr lang="en-GB"/>
          </a:p>
        </p:txBody>
      </p:sp>
    </p:spTree>
    <p:extLst>
      <p:ext uri="{BB962C8B-B14F-4D97-AF65-F5344CB8AC3E}">
        <p14:creationId xmlns:p14="http://schemas.microsoft.com/office/powerpoint/2010/main" val="2222607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8F1C51D8-33D0-A743-BFE3-85A0A0EFA37E}" type="slidenum">
              <a:rPr lang="en-GB"/>
              <a:pPr>
                <a:defRPr/>
              </a:pPr>
              <a:t>‹#›</a:t>
            </a:fld>
            <a:endParaRPr lang="en-GB"/>
          </a:p>
        </p:txBody>
      </p:sp>
    </p:spTree>
    <p:extLst>
      <p:ext uri="{BB962C8B-B14F-4D97-AF65-F5344CB8AC3E}">
        <p14:creationId xmlns:p14="http://schemas.microsoft.com/office/powerpoint/2010/main" val="797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328741" y="883444"/>
            <a:ext cx="7516812" cy="5869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GB"/>
              <a:t>Click to edit Master title style</a:t>
            </a:r>
          </a:p>
        </p:txBody>
      </p:sp>
      <p:sp>
        <p:nvSpPr>
          <p:cNvPr id="1027" name="Text Placeholder 2"/>
          <p:cNvSpPr>
            <a:spLocks noGrp="1"/>
          </p:cNvSpPr>
          <p:nvPr>
            <p:ph type="body" idx="1"/>
          </p:nvPr>
        </p:nvSpPr>
        <p:spPr bwMode="auto">
          <a:xfrm>
            <a:off x="1246191" y="1629966"/>
            <a:ext cx="6777036" cy="33218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p:txBody>
      </p:sp>
      <p:pic>
        <p:nvPicPr>
          <p:cNvPr id="1028" name="Picture 9" descr="uchfcola [Converted].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4198939" y="160735"/>
            <a:ext cx="4638676" cy="3440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9" name="Picture 10" descr="UCLH_Vert.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77788" y="4000501"/>
            <a:ext cx="569913" cy="9405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Slide Number Placeholder 5"/>
          <p:cNvSpPr>
            <a:spLocks noGrp="1"/>
          </p:cNvSpPr>
          <p:nvPr>
            <p:ph type="sldNum" sz="quarter" idx="4"/>
          </p:nvPr>
        </p:nvSpPr>
        <p:spPr>
          <a:xfrm>
            <a:off x="8186738" y="4767264"/>
            <a:ext cx="652462" cy="184547"/>
          </a:xfrm>
          <a:prstGeom prst="rect">
            <a:avLst/>
          </a:prstGeom>
        </p:spPr>
        <p:txBody>
          <a:bodyPr vert="horz" wrap="square" lIns="0" tIns="0" rIns="0" bIns="0" numCol="1" anchor="b" anchorCtr="0" compatLnSpc="1">
            <a:prstTxWarp prst="textNoShape">
              <a:avLst/>
            </a:prstTxWarp>
          </a:bodyPr>
          <a:lstStyle>
            <a:lvl1pPr algn="r" eaLnBrk="1" hangingPunct="1">
              <a:defRPr sz="1200" b="0" baseline="0" smtClean="0"/>
            </a:lvl1pPr>
          </a:lstStyle>
          <a:p>
            <a:pPr>
              <a:defRPr/>
            </a:pPr>
            <a:fld id="{46A8E1B1-3E6F-424E-B5E1-27734C102C8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126" r:id="rId1"/>
    <p:sldLayoutId id="2147484115" r:id="rId2"/>
    <p:sldLayoutId id="2147484116" r:id="rId3"/>
    <p:sldLayoutId id="2147484117" r:id="rId4"/>
    <p:sldLayoutId id="2147484118" r:id="rId5"/>
    <p:sldLayoutId id="2147484119" r:id="rId6"/>
    <p:sldLayoutId id="2147484120" r:id="rId7"/>
    <p:sldLayoutId id="2147484121" r:id="rId8"/>
    <p:sldLayoutId id="2147484122" r:id="rId9"/>
    <p:sldLayoutId id="2147484123" r:id="rId10"/>
    <p:sldLayoutId id="2147484124" r:id="rId11"/>
    <p:sldLayoutId id="2147484125" r:id="rId12"/>
  </p:sldLayoutIdLst>
  <p:hf hdr="0" ftr="0" dt="0"/>
  <p:txStyles>
    <p:titleStyle>
      <a:lvl1pPr algn="l" defTabSz="457200" rtl="0" eaLnBrk="1" fontAlgn="base" hangingPunct="1">
        <a:spcBef>
          <a:spcPct val="0"/>
        </a:spcBef>
        <a:spcAft>
          <a:spcPct val="0"/>
        </a:spcAft>
        <a:defRPr sz="2800">
          <a:solidFill>
            <a:srgbClr val="006A71"/>
          </a:solidFill>
          <a:latin typeface="+mj-lt"/>
          <a:ea typeface="+mj-ea"/>
          <a:cs typeface="+mj-cs"/>
        </a:defRPr>
      </a:lvl1pPr>
      <a:lvl2pPr algn="l" defTabSz="457200" rtl="0" eaLnBrk="1" fontAlgn="base" hangingPunct="1">
        <a:spcBef>
          <a:spcPct val="0"/>
        </a:spcBef>
        <a:spcAft>
          <a:spcPct val="0"/>
        </a:spcAft>
        <a:defRPr sz="2800">
          <a:solidFill>
            <a:srgbClr val="006A71"/>
          </a:solidFill>
          <a:latin typeface="Arial" charset="0"/>
          <a:ea typeface="ＭＳ Ｐゴシック" charset="0"/>
          <a:cs typeface="ＭＳ Ｐゴシック" charset="0"/>
        </a:defRPr>
      </a:lvl2pPr>
      <a:lvl3pPr algn="l" defTabSz="457200" rtl="0" eaLnBrk="1" fontAlgn="base" hangingPunct="1">
        <a:spcBef>
          <a:spcPct val="0"/>
        </a:spcBef>
        <a:spcAft>
          <a:spcPct val="0"/>
        </a:spcAft>
        <a:defRPr sz="2800">
          <a:solidFill>
            <a:srgbClr val="006A71"/>
          </a:solidFill>
          <a:latin typeface="Arial" charset="0"/>
          <a:ea typeface="ＭＳ Ｐゴシック" charset="0"/>
          <a:cs typeface="ＭＳ Ｐゴシック" charset="0"/>
        </a:defRPr>
      </a:lvl3pPr>
      <a:lvl4pPr algn="l" defTabSz="457200" rtl="0" eaLnBrk="1" fontAlgn="base" hangingPunct="1">
        <a:spcBef>
          <a:spcPct val="0"/>
        </a:spcBef>
        <a:spcAft>
          <a:spcPct val="0"/>
        </a:spcAft>
        <a:defRPr sz="2800">
          <a:solidFill>
            <a:srgbClr val="006A71"/>
          </a:solidFill>
          <a:latin typeface="Arial" charset="0"/>
          <a:ea typeface="ＭＳ Ｐゴシック" charset="0"/>
          <a:cs typeface="ＭＳ Ｐゴシック" charset="0"/>
        </a:defRPr>
      </a:lvl4pPr>
      <a:lvl5pPr algn="l" defTabSz="457200" rtl="0" eaLnBrk="1" fontAlgn="base" hangingPunct="1">
        <a:spcBef>
          <a:spcPct val="0"/>
        </a:spcBef>
        <a:spcAft>
          <a:spcPct val="0"/>
        </a:spcAft>
        <a:defRPr sz="2800">
          <a:solidFill>
            <a:srgbClr val="006A71"/>
          </a:solidFill>
          <a:latin typeface="Arial" charset="0"/>
          <a:ea typeface="ＭＳ Ｐゴシック" charset="0"/>
          <a:cs typeface="ＭＳ Ｐゴシック" charset="0"/>
        </a:defRPr>
      </a:lvl5pPr>
      <a:lvl6pPr marL="457200" algn="l" defTabSz="457200" rtl="0" eaLnBrk="1" fontAlgn="base" hangingPunct="1">
        <a:spcBef>
          <a:spcPct val="0"/>
        </a:spcBef>
        <a:spcAft>
          <a:spcPct val="0"/>
        </a:spcAft>
        <a:defRPr sz="2800">
          <a:solidFill>
            <a:srgbClr val="006A7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2800">
          <a:solidFill>
            <a:srgbClr val="006A7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2800">
          <a:solidFill>
            <a:srgbClr val="006A7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2800">
          <a:solidFill>
            <a:srgbClr val="006A71"/>
          </a:solidFill>
          <a:latin typeface="Arial" charset="0"/>
          <a:ea typeface="ＭＳ Ｐゴシック" charset="0"/>
          <a:cs typeface="ＭＳ Ｐゴシック" charset="0"/>
        </a:defRPr>
      </a:lvl9pPr>
    </p:titleStyle>
    <p:bodyStyle>
      <a:lvl1pPr marL="88900" indent="-88900" algn="l" defTabSz="457200" rtl="0" eaLnBrk="1" fontAlgn="base" hangingPunct="1">
        <a:spcBef>
          <a:spcPct val="20000"/>
        </a:spcBef>
        <a:spcAft>
          <a:spcPct val="0"/>
        </a:spcAft>
        <a:buSzPct val="60000"/>
        <a:buFont typeface="Wingdings" charset="0"/>
        <a:defRPr sz="2000">
          <a:solidFill>
            <a:schemeClr val="tx1"/>
          </a:solidFill>
          <a:latin typeface="+mn-lt"/>
          <a:ea typeface="+mn-ea"/>
          <a:cs typeface="+mn-cs"/>
        </a:defRPr>
      </a:lvl1pPr>
      <a:lvl2pPr marL="541338" indent="-184150" algn="l" defTabSz="457200" rtl="0" eaLnBrk="1" fontAlgn="base" hangingPunct="1">
        <a:spcBef>
          <a:spcPct val="20000"/>
        </a:spcBef>
        <a:spcAft>
          <a:spcPct val="0"/>
        </a:spcAft>
        <a:buClr>
          <a:schemeClr val="tx1"/>
        </a:buClr>
        <a:buSzPct val="60000"/>
        <a:buFont typeface="Wingdings" charset="0"/>
        <a:buChar char="§"/>
        <a:defRPr sz="2000">
          <a:solidFill>
            <a:schemeClr val="tx1"/>
          </a:solidFill>
          <a:latin typeface="+mn-lt"/>
          <a:ea typeface="+mn-ea"/>
        </a:defRPr>
      </a:lvl2pPr>
      <a:lvl3pPr marL="895350" indent="-174625" algn="l" defTabSz="457200" rtl="0" eaLnBrk="1" fontAlgn="base" hangingPunct="1">
        <a:spcBef>
          <a:spcPct val="20000"/>
        </a:spcBef>
        <a:spcAft>
          <a:spcPct val="0"/>
        </a:spcAft>
        <a:buClr>
          <a:schemeClr val="tx1"/>
        </a:buClr>
        <a:buSzPct val="60000"/>
        <a:buFont typeface="Wingdings" charset="0"/>
        <a:buChar char="§"/>
        <a:defRPr sz="2000">
          <a:solidFill>
            <a:schemeClr val="tx1"/>
          </a:solidFill>
          <a:latin typeface="+mn-lt"/>
          <a:ea typeface="+mn-ea"/>
        </a:defRPr>
      </a:lvl3pPr>
      <a:lvl4pPr marL="1257300" indent="-182563" algn="l" defTabSz="457200" rtl="0" eaLnBrk="1" fontAlgn="base" hangingPunct="1">
        <a:spcBef>
          <a:spcPct val="20000"/>
        </a:spcBef>
        <a:spcAft>
          <a:spcPct val="0"/>
        </a:spcAft>
        <a:buClr>
          <a:schemeClr val="bg1"/>
        </a:buClr>
        <a:buSzPct val="60000"/>
        <a:buFont typeface="Wingdings" charset="0"/>
        <a:buChar char="§"/>
        <a:defRPr sz="2000">
          <a:solidFill>
            <a:schemeClr val="tx1"/>
          </a:solidFill>
          <a:latin typeface="+mn-lt"/>
          <a:ea typeface="+mn-ea"/>
        </a:defRPr>
      </a:lvl4pPr>
      <a:lvl5pPr marL="2155825" indent="-177800" algn="l" defTabSz="457200" rtl="0" eaLnBrk="1" fontAlgn="base" hangingPunct="1">
        <a:lnSpc>
          <a:spcPts val="2200"/>
        </a:lnSpc>
        <a:spcBef>
          <a:spcPct val="0"/>
        </a:spcBef>
        <a:spcAft>
          <a:spcPts val="600"/>
        </a:spcAft>
        <a:buClr>
          <a:schemeClr val="tx2"/>
        </a:buClr>
        <a:buSzPct val="60000"/>
        <a:buFont typeface="Wingdings" charset="0"/>
        <a:buChar char="§"/>
        <a:defRPr sz="2000">
          <a:solidFill>
            <a:schemeClr val="tx1"/>
          </a:solidFill>
          <a:latin typeface="+mn-lt"/>
          <a:ea typeface="+mn-ea"/>
        </a:defRPr>
      </a:lvl5pPr>
      <a:lvl6pPr marL="2613025" indent="-177800" algn="l" defTabSz="457200" rtl="0" eaLnBrk="1" fontAlgn="base" hangingPunct="1">
        <a:lnSpc>
          <a:spcPts val="2200"/>
        </a:lnSpc>
        <a:spcBef>
          <a:spcPct val="0"/>
        </a:spcBef>
        <a:spcAft>
          <a:spcPts val="600"/>
        </a:spcAft>
        <a:buClr>
          <a:schemeClr val="tx2"/>
        </a:buClr>
        <a:buSzPct val="60000"/>
        <a:buFont typeface="Wingdings" charset="0"/>
        <a:buChar char="§"/>
        <a:defRPr sz="2000">
          <a:solidFill>
            <a:schemeClr val="tx1"/>
          </a:solidFill>
          <a:latin typeface="+mn-lt"/>
          <a:ea typeface="+mn-ea"/>
        </a:defRPr>
      </a:lvl6pPr>
      <a:lvl7pPr marL="3070225" indent="-177800" algn="l" defTabSz="457200" rtl="0" eaLnBrk="1" fontAlgn="base" hangingPunct="1">
        <a:lnSpc>
          <a:spcPts val="2200"/>
        </a:lnSpc>
        <a:spcBef>
          <a:spcPct val="0"/>
        </a:spcBef>
        <a:spcAft>
          <a:spcPts val="600"/>
        </a:spcAft>
        <a:buClr>
          <a:schemeClr val="tx2"/>
        </a:buClr>
        <a:buSzPct val="60000"/>
        <a:buFont typeface="Wingdings" charset="0"/>
        <a:buChar char="§"/>
        <a:defRPr sz="2000">
          <a:solidFill>
            <a:schemeClr val="tx1"/>
          </a:solidFill>
          <a:latin typeface="+mn-lt"/>
          <a:ea typeface="+mn-ea"/>
        </a:defRPr>
      </a:lvl7pPr>
      <a:lvl8pPr marL="3527425" indent="-177800" algn="l" defTabSz="457200" rtl="0" eaLnBrk="1" fontAlgn="base" hangingPunct="1">
        <a:lnSpc>
          <a:spcPts val="2200"/>
        </a:lnSpc>
        <a:spcBef>
          <a:spcPct val="0"/>
        </a:spcBef>
        <a:spcAft>
          <a:spcPts val="600"/>
        </a:spcAft>
        <a:buClr>
          <a:schemeClr val="tx2"/>
        </a:buClr>
        <a:buSzPct val="60000"/>
        <a:buFont typeface="Wingdings" charset="0"/>
        <a:buChar char="§"/>
        <a:defRPr sz="2000">
          <a:solidFill>
            <a:schemeClr val="tx1"/>
          </a:solidFill>
          <a:latin typeface="+mn-lt"/>
          <a:ea typeface="+mn-ea"/>
        </a:defRPr>
      </a:lvl8pPr>
      <a:lvl9pPr marL="3984625" indent="-177800" algn="l" defTabSz="457200" rtl="0" eaLnBrk="1" fontAlgn="base" hangingPunct="1">
        <a:lnSpc>
          <a:spcPts val="2200"/>
        </a:lnSpc>
        <a:spcBef>
          <a:spcPct val="0"/>
        </a:spcBef>
        <a:spcAft>
          <a:spcPts val="600"/>
        </a:spcAft>
        <a:buClr>
          <a:schemeClr val="tx2"/>
        </a:buClr>
        <a:buSzPct val="60000"/>
        <a:buFont typeface="Wingdings"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810" y="376031"/>
            <a:ext cx="4477069" cy="1020062"/>
          </a:xfrm>
          <a:solidFill>
            <a:schemeClr val="tx1">
              <a:lumMod val="50000"/>
            </a:schemeClr>
          </a:solidFill>
        </p:spPr>
        <p:txBody>
          <a:bodyPr/>
          <a:lstStyle/>
          <a:p>
            <a:pPr algn="ctr"/>
            <a:r>
              <a:rPr lang="en-US" sz="1800" b="1" dirty="0">
                <a:solidFill>
                  <a:schemeClr val="accent5">
                    <a:lumMod val="90000"/>
                  </a:schemeClr>
                </a:solidFill>
                <a:latin typeface="Calibri"/>
                <a:cs typeface="Calibri"/>
              </a:rPr>
              <a:t>Patient experience of severe pain: </a:t>
            </a:r>
            <a:br>
              <a:rPr lang="en-US" sz="1800" b="1" dirty="0">
                <a:solidFill>
                  <a:schemeClr val="accent5">
                    <a:lumMod val="90000"/>
                  </a:schemeClr>
                </a:solidFill>
                <a:latin typeface="Calibri"/>
                <a:cs typeface="Calibri"/>
              </a:rPr>
            </a:br>
            <a:r>
              <a:rPr lang="en-US" sz="1800" b="1" dirty="0">
                <a:solidFill>
                  <a:schemeClr val="accent5">
                    <a:lumMod val="90000"/>
                  </a:schemeClr>
                </a:solidFill>
                <a:latin typeface="Calibri"/>
                <a:cs typeface="Calibri"/>
              </a:rPr>
              <a:t>Identifying barriers to improvement</a:t>
            </a:r>
            <a:br>
              <a:rPr lang="en-US" dirty="0">
                <a:solidFill>
                  <a:schemeClr val="accent5">
                    <a:lumMod val="90000"/>
                  </a:schemeClr>
                </a:solidFill>
                <a:latin typeface="Calibri"/>
                <a:cs typeface="Calibri"/>
              </a:rPr>
            </a:br>
            <a:r>
              <a:rPr lang="en-US" sz="1400" dirty="0">
                <a:solidFill>
                  <a:schemeClr val="accent5">
                    <a:lumMod val="90000"/>
                  </a:schemeClr>
                </a:solidFill>
                <a:latin typeface="Calibri"/>
                <a:cs typeface="Calibri"/>
              </a:rPr>
              <a:t>Sophie Hunter and Samantha Warnakulasuriya</a:t>
            </a:r>
            <a:br>
              <a:rPr lang="en-US" sz="1400" dirty="0">
                <a:solidFill>
                  <a:schemeClr val="accent5">
                    <a:lumMod val="90000"/>
                  </a:schemeClr>
                </a:solidFill>
                <a:latin typeface="Calibri"/>
                <a:cs typeface="Calibri"/>
              </a:rPr>
            </a:br>
            <a:r>
              <a:rPr lang="en-US" sz="1200" dirty="0">
                <a:solidFill>
                  <a:schemeClr val="accent5">
                    <a:lumMod val="90000"/>
                  </a:schemeClr>
                </a:solidFill>
                <a:latin typeface="Calibri"/>
                <a:cs typeface="Calibri"/>
              </a:rPr>
              <a:t> University College London Hospital</a:t>
            </a:r>
          </a:p>
        </p:txBody>
      </p:sp>
      <p:sp>
        <p:nvSpPr>
          <p:cNvPr id="4" name="TextBox 3"/>
          <p:cNvSpPr txBox="1"/>
          <p:nvPr/>
        </p:nvSpPr>
        <p:spPr>
          <a:xfrm>
            <a:off x="258224" y="1349548"/>
            <a:ext cx="4378539" cy="1200328"/>
          </a:xfrm>
          <a:prstGeom prst="rect">
            <a:avLst/>
          </a:prstGeom>
          <a:noFill/>
        </p:spPr>
        <p:txBody>
          <a:bodyPr wrap="square" rtlCol="0">
            <a:spAutoFit/>
          </a:bodyPr>
          <a:lstStyle/>
          <a:p>
            <a:pPr marL="0" indent="0" algn="just">
              <a:buNone/>
            </a:pPr>
            <a:r>
              <a:rPr lang="en-US" sz="800" baseline="0" dirty="0">
                <a:latin typeface="Calibri"/>
                <a:cs typeface="Calibri"/>
              </a:rPr>
              <a:t>Introduction</a:t>
            </a:r>
          </a:p>
          <a:p>
            <a:pPr marL="0" indent="0" algn="just">
              <a:buNone/>
            </a:pPr>
            <a:r>
              <a:rPr lang="en-US" sz="800" b="0" baseline="0" dirty="0">
                <a:latin typeface="Calibri"/>
                <a:cs typeface="Calibri"/>
              </a:rPr>
              <a:t>Twenty one percent of patients in the Perioperative Quality Improvement </a:t>
            </a:r>
            <a:r>
              <a:rPr lang="en-US" sz="800" b="0" baseline="0" dirty="0" err="1">
                <a:latin typeface="Calibri"/>
                <a:cs typeface="Calibri"/>
              </a:rPr>
              <a:t>Programme</a:t>
            </a:r>
            <a:r>
              <a:rPr lang="en-US" sz="800" b="0" baseline="0" dirty="0">
                <a:latin typeface="Calibri"/>
                <a:cs typeface="Calibri"/>
              </a:rPr>
              <a:t> (PQIP) report severe pain during the first 24 hours following surgery, therefore individualised pain management forms one of the PQIP’s top five national priorities (1). Locally, we have shown that the incidence of patient reported severe pain at day 1 postoperatively can be as high as 39% (2). Previous work indicated discordance between patient reported pain and that which is documented in the Epic electronic health record (EHR) (Epic systems, Wisconsin, USA) (2).  The aim of this project was to further investigate patient experience of severe pain and to identify barriers to accurate assessment of pain, in order to inform the project team of targets for quality improvement.  </a:t>
            </a:r>
            <a:endParaRPr lang="en-US" sz="800" baseline="0" dirty="0"/>
          </a:p>
        </p:txBody>
      </p:sp>
      <p:sp>
        <p:nvSpPr>
          <p:cNvPr id="5" name="Rectangle 4"/>
          <p:cNvSpPr/>
          <p:nvPr/>
        </p:nvSpPr>
        <p:spPr>
          <a:xfrm>
            <a:off x="4190863" y="1707818"/>
            <a:ext cx="4572000" cy="276999"/>
          </a:xfrm>
          <a:prstGeom prst="rect">
            <a:avLst/>
          </a:prstGeom>
        </p:spPr>
        <p:txBody>
          <a:bodyPr>
            <a:spAutoFit/>
          </a:bodyPr>
          <a:lstStyle/>
          <a:p>
            <a:pPr marL="0" indent="0">
              <a:buNone/>
            </a:pPr>
            <a:endParaRPr lang="en-US" dirty="0"/>
          </a:p>
        </p:txBody>
      </p:sp>
      <p:sp>
        <p:nvSpPr>
          <p:cNvPr id="7" name="TextBox 6"/>
          <p:cNvSpPr txBox="1"/>
          <p:nvPr/>
        </p:nvSpPr>
        <p:spPr>
          <a:xfrm>
            <a:off x="4765461" y="635293"/>
            <a:ext cx="4378539" cy="2185214"/>
          </a:xfrm>
          <a:prstGeom prst="rect">
            <a:avLst/>
          </a:prstGeom>
          <a:noFill/>
        </p:spPr>
        <p:txBody>
          <a:bodyPr wrap="square" rtlCol="0">
            <a:spAutoFit/>
          </a:bodyPr>
          <a:lstStyle/>
          <a:p>
            <a:pPr marL="0" indent="0" algn="just">
              <a:buNone/>
            </a:pPr>
            <a:r>
              <a:rPr lang="en-US" sz="800" baseline="0" dirty="0">
                <a:latin typeface="Calibri"/>
                <a:cs typeface="Calibri"/>
              </a:rPr>
              <a:t>Methods</a:t>
            </a:r>
            <a:endParaRPr lang="en-US" sz="800" b="0" baseline="0" dirty="0">
              <a:latin typeface="Calibri"/>
              <a:cs typeface="Calibri"/>
            </a:endParaRPr>
          </a:p>
          <a:p>
            <a:pPr marL="0" indent="0" algn="just">
              <a:buNone/>
            </a:pPr>
            <a:r>
              <a:rPr lang="en-US" sz="800" b="0" baseline="0" dirty="0">
                <a:latin typeface="Calibri"/>
                <a:cs typeface="Calibri"/>
              </a:rPr>
              <a:t>This project was carried out as part of a Quality Improvement Project approved by the departmental audit lead. The NHS HRA decision tool indicated that research ethics approval was not required.   PDSA methodology has been used.  </a:t>
            </a:r>
          </a:p>
          <a:p>
            <a:pPr marL="0" indent="0" algn="just">
              <a:buNone/>
            </a:pPr>
            <a:r>
              <a:rPr lang="en-US" sz="800" baseline="0" dirty="0">
                <a:latin typeface="Calibri"/>
                <a:cs typeface="Calibri"/>
              </a:rPr>
              <a:t>PQIP cohort: </a:t>
            </a:r>
            <a:r>
              <a:rPr lang="en-US" sz="800" b="0" baseline="0" dirty="0">
                <a:latin typeface="Calibri"/>
                <a:cs typeface="Calibri"/>
              </a:rPr>
              <a:t>Data from PQIP patients reporting severe pain between October 2020 and March 2021 was evaluated.  Patient reported pain was compared to that documented on Epic.</a:t>
            </a:r>
          </a:p>
          <a:p>
            <a:pPr marL="0" indent="0" algn="just">
              <a:buNone/>
            </a:pPr>
            <a:endParaRPr lang="en-US" sz="800" b="0" baseline="0" dirty="0">
              <a:latin typeface="Calibri"/>
              <a:cs typeface="Calibri"/>
            </a:endParaRPr>
          </a:p>
          <a:p>
            <a:pPr marL="0" indent="0" algn="just">
              <a:buNone/>
            </a:pPr>
            <a:r>
              <a:rPr lang="en-US" sz="800" baseline="0" dirty="0">
                <a:latin typeface="Calibri"/>
                <a:cs typeface="Calibri"/>
              </a:rPr>
              <a:t>Non PQIP cohort</a:t>
            </a:r>
            <a:r>
              <a:rPr lang="en-US" sz="800" b="0" baseline="0" dirty="0">
                <a:latin typeface="Calibri"/>
                <a:cs typeface="Calibri"/>
              </a:rPr>
              <a:t>: Stakeholder feedback was used to design a survey of patients who verbally consented to take part in this evaluation. Patients undergoing elective inpatient surgery were approached on a random basis to answer our survey postoperatively in April 2021. Data was collected on demographics, </a:t>
            </a:r>
            <a:r>
              <a:rPr lang="en-GB" sz="800" b="0" baseline="0" dirty="0">
                <a:latin typeface="Calibri"/>
                <a:cs typeface="Calibri"/>
              </a:rPr>
              <a:t>operation performed, anaesthetic block use, patient reported pain (recovery and first 24 hours) and documented pain (recovery and first 24 hours). Pain was defined using the five-point verbal descriptor rating scale (VDRS): no pain, mild, moderate, severe, very severe.  Patients were asked to comment on the timing of incidence of pain. Pain scores were compared to the electronic health record. </a:t>
            </a:r>
          </a:p>
          <a:p>
            <a:pPr marL="0" indent="0" algn="just">
              <a:buNone/>
            </a:pPr>
            <a:r>
              <a:rPr lang="en-GB" sz="800" b="0" baseline="0" dirty="0">
                <a:latin typeface="Calibri"/>
                <a:cs typeface="Calibri"/>
              </a:rPr>
              <a:t>Data was analysed using Microsoft Excel (Microsoft Corporation, Washington, USA)</a:t>
            </a:r>
            <a:endParaRPr lang="en-US" sz="800" b="0" baseline="0" dirty="0">
              <a:latin typeface="Calibri"/>
              <a:cs typeface="Calibri"/>
            </a:endParaRPr>
          </a:p>
          <a:p>
            <a:endParaRPr lang="en-US" sz="800" baseline="0" dirty="0"/>
          </a:p>
        </p:txBody>
      </p:sp>
      <p:sp>
        <p:nvSpPr>
          <p:cNvPr id="11" name="TextBox 10"/>
          <p:cNvSpPr txBox="1"/>
          <p:nvPr/>
        </p:nvSpPr>
        <p:spPr>
          <a:xfrm>
            <a:off x="190222" y="2578970"/>
            <a:ext cx="4627105" cy="1323439"/>
          </a:xfrm>
          <a:prstGeom prst="rect">
            <a:avLst/>
          </a:prstGeom>
          <a:noFill/>
        </p:spPr>
        <p:txBody>
          <a:bodyPr wrap="square" rtlCol="0">
            <a:spAutoFit/>
          </a:bodyPr>
          <a:lstStyle/>
          <a:p>
            <a:pPr marL="0" indent="0">
              <a:buNone/>
            </a:pPr>
            <a:r>
              <a:rPr lang="en-US" sz="800" baseline="0" dirty="0">
                <a:latin typeface="Calibri"/>
                <a:cs typeface="Calibri"/>
              </a:rPr>
              <a:t>Results</a:t>
            </a:r>
            <a:endParaRPr lang="en-US" sz="800" b="0" baseline="0" dirty="0">
              <a:latin typeface="Calibri"/>
              <a:cs typeface="Calibri"/>
            </a:endParaRPr>
          </a:p>
          <a:p>
            <a:pPr marL="0" indent="0" algn="just">
              <a:buNone/>
            </a:pPr>
            <a:r>
              <a:rPr lang="en-US" sz="800" baseline="0" dirty="0">
                <a:latin typeface="Calibri"/>
                <a:cs typeface="Calibri"/>
              </a:rPr>
              <a:t>Figure 1 </a:t>
            </a:r>
            <a:r>
              <a:rPr lang="en-US" sz="800" b="0" baseline="0" dirty="0">
                <a:latin typeface="Calibri"/>
                <a:cs typeface="Calibri"/>
              </a:rPr>
              <a:t>illustrates staff assessed scores amongst PQIP patients. </a:t>
            </a:r>
          </a:p>
          <a:p>
            <a:pPr marL="0" indent="0" algn="just">
              <a:buNone/>
            </a:pPr>
            <a:r>
              <a:rPr lang="en-US" sz="800" b="0" baseline="0" dirty="0">
                <a:latin typeface="Calibri"/>
                <a:cs typeface="Calibri"/>
              </a:rPr>
              <a:t>20 patients were interviewed in April 2021 for the non PQIP cohort. One patient was excluded as he had his operation at a different hospital. Surgical specialties and demographic data are presented in </a:t>
            </a:r>
            <a:r>
              <a:rPr lang="en-US" sz="800" baseline="0" dirty="0">
                <a:latin typeface="Calibri"/>
                <a:cs typeface="Calibri"/>
              </a:rPr>
              <a:t>table 1</a:t>
            </a:r>
            <a:r>
              <a:rPr lang="en-US" sz="800" b="0" baseline="0" dirty="0">
                <a:latin typeface="Calibri"/>
                <a:cs typeface="Calibri"/>
              </a:rPr>
              <a:t>.  Prevalence of different levels of patient reported and staff assessed pain are presented in </a:t>
            </a:r>
            <a:r>
              <a:rPr lang="en-US" sz="800" baseline="0" dirty="0">
                <a:latin typeface="Calibri"/>
                <a:cs typeface="Calibri"/>
              </a:rPr>
              <a:t>table 2</a:t>
            </a:r>
            <a:r>
              <a:rPr lang="en-US" sz="800" b="0" baseline="0" dirty="0">
                <a:latin typeface="Calibri"/>
                <a:cs typeface="Calibri"/>
              </a:rPr>
              <a:t>.</a:t>
            </a:r>
          </a:p>
          <a:p>
            <a:pPr marL="0" indent="0" algn="just">
              <a:buNone/>
            </a:pPr>
            <a:r>
              <a:rPr lang="en-US" sz="800" b="0" baseline="0" dirty="0">
                <a:latin typeface="Calibri"/>
                <a:cs typeface="Calibri"/>
              </a:rPr>
              <a:t>Four patients had no pain scores recorded at day 1 on Epic (2 of whom were ventilated in this period).  Concordance between patient reported pain and EPIC reported pain remained poor, with 11/15 patients reporting  a different worst level of pain than that documented over that period of 24 hours in EPIC.  9/15 (60.0%) of patients reported worse pain than that documented by hospital staff in observations. The modal pain score recorded on EPIC was no pain for the majority (9/15) of patients.</a:t>
            </a:r>
          </a:p>
        </p:txBody>
      </p:sp>
      <p:sp>
        <p:nvSpPr>
          <p:cNvPr id="12" name="Rectangle 11"/>
          <p:cNvSpPr/>
          <p:nvPr/>
        </p:nvSpPr>
        <p:spPr>
          <a:xfrm>
            <a:off x="871107" y="3831382"/>
            <a:ext cx="4051172" cy="1282402"/>
          </a:xfrm>
          <a:prstGeom prst="rect">
            <a:avLst/>
          </a:prstGeom>
        </p:spPr>
        <p:txBody>
          <a:bodyPr wrap="square">
            <a:spAutoFit/>
          </a:bodyPr>
          <a:lstStyle/>
          <a:p>
            <a:pPr marL="0" indent="0">
              <a:buNone/>
            </a:pPr>
            <a:endParaRPr lang="en-US" sz="800" b="0" dirty="0">
              <a:latin typeface="Calibri"/>
              <a:cs typeface="Calibri"/>
            </a:endParaRPr>
          </a:p>
          <a:p>
            <a:pPr marL="0" indent="0" algn="just">
              <a:buNone/>
            </a:pPr>
            <a:r>
              <a:rPr lang="en-US" sz="800" b="0" baseline="0" dirty="0">
                <a:latin typeface="Calibri"/>
                <a:cs typeface="Calibri"/>
              </a:rPr>
              <a:t>Of patients who reported English as their first language, 63.6 % (7/11) of day 1 scores were discordant (patient reported pain worse in 6). In those that reported their first language as other than English, this was  50% (4/8) (patient reported pain worse in 3).</a:t>
            </a:r>
          </a:p>
          <a:p>
            <a:pPr marL="0" indent="0" algn="just">
              <a:buNone/>
            </a:pPr>
            <a:r>
              <a:rPr lang="en-US" sz="800" b="0" baseline="0" dirty="0">
                <a:latin typeface="Calibri"/>
                <a:cs typeface="Calibri"/>
              </a:rPr>
              <a:t>There was no correlation between recovery pain scores and presence of an </a:t>
            </a:r>
            <a:r>
              <a:rPr lang="en-US" sz="800" b="0" baseline="0" dirty="0" err="1">
                <a:latin typeface="Calibri"/>
                <a:cs typeface="Calibri"/>
              </a:rPr>
              <a:t>anaesthetic</a:t>
            </a:r>
            <a:r>
              <a:rPr lang="en-US" sz="800" b="0" baseline="0" dirty="0">
                <a:latin typeface="Calibri"/>
                <a:cs typeface="Calibri"/>
              </a:rPr>
              <a:t> neuraxial block. Of patients reporting moderate/severe/very severe pain at day 1, 6/14 patients had received blocks.</a:t>
            </a:r>
          </a:p>
          <a:p>
            <a:pPr marL="0" indent="0" algn="just">
              <a:buNone/>
            </a:pPr>
            <a:r>
              <a:rPr lang="en-US" sz="800" b="0" baseline="0" dirty="0">
                <a:latin typeface="Calibri"/>
                <a:cs typeface="Calibri"/>
              </a:rPr>
              <a:t>When commenting on worst perioperative pain, two patients described worse pain pre-operatively than after surgery. 8/19 patients (42%) of patients describe their worst pain experience as being after the first 24 hours post-operatively.  </a:t>
            </a:r>
          </a:p>
        </p:txBody>
      </p:sp>
      <p:pic>
        <p:nvPicPr>
          <p:cNvPr id="14" name="Picture 13"/>
          <p:cNvPicPr>
            <a:picLocks noChangeAspect="1"/>
          </p:cNvPicPr>
          <p:nvPr/>
        </p:nvPicPr>
        <p:blipFill>
          <a:blip r:embed="rId2"/>
          <a:stretch>
            <a:fillRect/>
          </a:stretch>
        </p:blipFill>
        <p:spPr>
          <a:xfrm>
            <a:off x="4871189" y="3790422"/>
            <a:ext cx="1635876" cy="1353078"/>
          </a:xfrm>
          <a:prstGeom prst="rect">
            <a:avLst/>
          </a:prstGeom>
        </p:spPr>
      </p:pic>
      <p:sp>
        <p:nvSpPr>
          <p:cNvPr id="16" name="TextBox 15"/>
          <p:cNvSpPr txBox="1"/>
          <p:nvPr/>
        </p:nvSpPr>
        <p:spPr>
          <a:xfrm>
            <a:off x="6522589" y="2739700"/>
            <a:ext cx="2621411" cy="2646879"/>
          </a:xfrm>
          <a:prstGeom prst="rect">
            <a:avLst/>
          </a:prstGeom>
          <a:noFill/>
        </p:spPr>
        <p:txBody>
          <a:bodyPr wrap="square" rtlCol="0">
            <a:spAutoFit/>
          </a:bodyPr>
          <a:lstStyle/>
          <a:p>
            <a:pPr marL="0" indent="0" algn="just">
              <a:buNone/>
            </a:pPr>
            <a:r>
              <a:rPr lang="en-GB" sz="800" baseline="0" dirty="0">
                <a:latin typeface="Calibri"/>
                <a:cs typeface="Calibri"/>
              </a:rPr>
              <a:t>Discussion</a:t>
            </a:r>
          </a:p>
          <a:p>
            <a:pPr marL="0" indent="0" algn="just">
              <a:buNone/>
            </a:pPr>
            <a:r>
              <a:rPr lang="en-US" sz="800" b="0" baseline="0" dirty="0">
                <a:latin typeface="Calibri"/>
                <a:cs typeface="Calibri"/>
              </a:rPr>
              <a:t>Our data supported previous work indicating significant proportions of patients experience severe pain. Lack of concordance between patient reported pain and staff assessed pain remains a concern.  Our small sample did not support the hypothesis that a language barrier was contributing to discordance.  </a:t>
            </a:r>
          </a:p>
          <a:p>
            <a:pPr marL="0" indent="0" algn="just">
              <a:buNone/>
            </a:pPr>
            <a:r>
              <a:rPr lang="en-US" sz="800" b="0" baseline="0" dirty="0">
                <a:latin typeface="Calibri"/>
                <a:cs typeface="Calibri"/>
              </a:rPr>
              <a:t>These results show that we need to improve pain documentation. The EHR is complex, </a:t>
            </a:r>
            <a:r>
              <a:rPr lang="en-GB" sz="800" b="0" baseline="0" dirty="0">
                <a:latin typeface="Calibri"/>
                <a:cs typeface="Calibri"/>
              </a:rPr>
              <a:t>reflected by the missing</a:t>
            </a:r>
            <a:r>
              <a:rPr lang="en-US" sz="800" b="0" baseline="0" dirty="0">
                <a:latin typeface="Calibri"/>
                <a:cs typeface="Calibri"/>
              </a:rPr>
              <a:t> pain scores in recovery.  When commenting on when their pain was worst, only one patient felt it was worst in recovery.  The majority of patients reported that pain was worst on day 2 and 3, indicating the importance of ongoing input which is achieved in most hospitals through utilisation of an  acute  pain team.  </a:t>
            </a:r>
            <a:endParaRPr lang="en-GB" sz="800" baseline="0" dirty="0">
              <a:latin typeface="Calibri"/>
              <a:cs typeface="Calibri"/>
            </a:endParaRPr>
          </a:p>
          <a:p>
            <a:pPr marL="0" indent="0" algn="just">
              <a:buNone/>
            </a:pPr>
            <a:r>
              <a:rPr lang="en-GB" sz="500" baseline="0" dirty="0">
                <a:latin typeface="Calibri"/>
                <a:cs typeface="Calibri"/>
              </a:rPr>
              <a:t>Acknowledgements: Dr Jamie Smart for advice on QI targets</a:t>
            </a:r>
          </a:p>
          <a:p>
            <a:pPr marL="0" indent="0" algn="just">
              <a:buNone/>
            </a:pPr>
            <a:r>
              <a:rPr lang="en-GB" sz="500" baseline="0" dirty="0">
                <a:latin typeface="Calibri"/>
                <a:cs typeface="Calibri"/>
              </a:rPr>
              <a:t>References:</a:t>
            </a:r>
            <a:endParaRPr lang="en-GB" sz="500" b="0" baseline="0" dirty="0">
              <a:latin typeface="Calibri"/>
              <a:cs typeface="Calibri"/>
            </a:endParaRPr>
          </a:p>
          <a:p>
            <a:pPr marL="228600" lvl="0" indent="-228600" algn="just">
              <a:buAutoNum type="arabicPeriod"/>
            </a:pPr>
            <a:r>
              <a:rPr lang="en-GB" sz="500" b="0" baseline="0" dirty="0">
                <a:latin typeface="Calibri"/>
                <a:cs typeface="Calibri"/>
              </a:rPr>
              <a:t>Moonesinghe SR, Aresu G, Bampoe S, </a:t>
            </a:r>
            <a:r>
              <a:rPr lang="en-GB" sz="500" b="0" i="1" baseline="0" dirty="0">
                <a:latin typeface="Calibri"/>
                <a:cs typeface="Calibri"/>
              </a:rPr>
              <a:t>et al</a:t>
            </a:r>
            <a:r>
              <a:rPr lang="en-GB" sz="500" b="0" baseline="0" dirty="0">
                <a:latin typeface="Calibri"/>
                <a:cs typeface="Calibri"/>
              </a:rPr>
              <a:t>. </a:t>
            </a:r>
            <a:r>
              <a:rPr lang="en-GB" sz="500" b="0" i="1" baseline="0" dirty="0">
                <a:latin typeface="Calibri"/>
                <a:cs typeface="Calibri"/>
              </a:rPr>
              <a:t>Perioperative Quality Improvement Programme Annual Report 2018-19.</a:t>
            </a:r>
            <a:r>
              <a:rPr lang="en-GB" sz="500" b="0" baseline="0" dirty="0">
                <a:latin typeface="Calibri"/>
                <a:cs typeface="Calibri"/>
              </a:rPr>
              <a:t> London: Royal College of Anaesthetists, 2019.</a:t>
            </a:r>
          </a:p>
          <a:p>
            <a:pPr marL="228600" lvl="0" indent="-228600" algn="just">
              <a:buAutoNum type="arabicPeriod"/>
            </a:pPr>
            <a:r>
              <a:rPr lang="en-GB" sz="500" b="0" baseline="0" dirty="0">
                <a:latin typeface="Calibri"/>
                <a:cs typeface="Calibri"/>
              </a:rPr>
              <a:t>Ganatra S,English R, Harris J </a:t>
            </a:r>
            <a:r>
              <a:rPr lang="en-GB" sz="500" b="0" i="1" baseline="0" dirty="0">
                <a:latin typeface="Calibri"/>
                <a:cs typeface="Calibri"/>
              </a:rPr>
              <a:t>et al.  </a:t>
            </a:r>
            <a:r>
              <a:rPr lang="en-GB" sz="500" b="0" baseline="0" dirty="0">
                <a:latin typeface="Calibri"/>
                <a:cs typeface="Calibri"/>
              </a:rPr>
              <a:t>Pain is it what the patient says it is? Anaesthesia. 2021; 76( supp 2): 16-165.</a:t>
            </a:r>
          </a:p>
          <a:p>
            <a:pPr marL="0" indent="0" algn="just">
              <a:buNone/>
            </a:pPr>
            <a:endParaRPr lang="en-GB" sz="800" baseline="0" dirty="0">
              <a:latin typeface="Calibri"/>
              <a:cs typeface="Calibri"/>
            </a:endParaRPr>
          </a:p>
          <a:p>
            <a:pPr marL="0" indent="0" algn="just">
              <a:buNone/>
            </a:pPr>
            <a:endParaRPr lang="en-US" sz="800" baseline="0" dirty="0"/>
          </a:p>
        </p:txBody>
      </p:sp>
      <p:pic>
        <p:nvPicPr>
          <p:cNvPr id="17" name="Picture 16"/>
          <p:cNvPicPr>
            <a:picLocks noChangeAspect="1"/>
          </p:cNvPicPr>
          <p:nvPr/>
        </p:nvPicPr>
        <p:blipFill>
          <a:blip r:embed="rId3"/>
          <a:stretch>
            <a:fillRect/>
          </a:stretch>
        </p:blipFill>
        <p:spPr>
          <a:xfrm>
            <a:off x="4977188" y="2849584"/>
            <a:ext cx="1457963" cy="903725"/>
          </a:xfrm>
          <a:prstGeom prst="rect">
            <a:avLst/>
          </a:prstGeom>
        </p:spPr>
      </p:pic>
    </p:spTree>
  </p:cSld>
  <p:clrMapOvr>
    <a:masterClrMapping/>
  </p:clrMapOvr>
</p:sld>
</file>

<file path=ppt/theme/theme1.xml><?xml version="1.0" encoding="utf-8"?>
<a:theme xmlns:a="http://schemas.openxmlformats.org/drawingml/2006/main" name="UCLH poster v2">
  <a:themeElements>
    <a:clrScheme name="2_Office Theme 1">
      <a:dk1>
        <a:srgbClr val="007B85"/>
      </a:dk1>
      <a:lt1>
        <a:srgbClr val="ACDCD4"/>
      </a:lt1>
      <a:dk2>
        <a:srgbClr val="00535E"/>
      </a:dk2>
      <a:lt2>
        <a:srgbClr val="FFFFFF"/>
      </a:lt2>
      <a:accent1>
        <a:srgbClr val="ACDCD4"/>
      </a:accent1>
      <a:accent2>
        <a:srgbClr val="A9C398"/>
      </a:accent2>
      <a:accent3>
        <a:srgbClr val="D2EBE6"/>
      </a:accent3>
      <a:accent4>
        <a:srgbClr val="006871"/>
      </a:accent4>
      <a:accent5>
        <a:srgbClr val="D2EBE6"/>
      </a:accent5>
      <a:accent6>
        <a:srgbClr val="99B089"/>
      </a:accent6>
      <a:hlink>
        <a:srgbClr val="00AFDB"/>
      </a:hlink>
      <a:folHlink>
        <a:srgbClr val="00539B"/>
      </a:folHlink>
    </a:clrScheme>
    <a:fontScheme name="2_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25000">
            <a:ln>
              <a:noFill/>
            </a:ln>
            <a:solidFill>
              <a:schemeClr val="tx1"/>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25000">
            <a:ln>
              <a:noFill/>
            </a:ln>
            <a:solidFill>
              <a:schemeClr val="tx1"/>
            </a:solidFill>
            <a:effectLst/>
            <a:latin typeface="Arial" charset="0"/>
            <a:ea typeface="ＭＳ Ｐゴシック" charset="0"/>
            <a:cs typeface="ＭＳ Ｐゴシック" charset="0"/>
          </a:defRPr>
        </a:defPPr>
      </a:lstStyle>
    </a:lnDef>
  </a:objectDefaults>
  <a:extraClrSchemeLst>
    <a:extraClrScheme>
      <a:clrScheme name="2_Office Theme 1">
        <a:dk1>
          <a:srgbClr val="007B85"/>
        </a:dk1>
        <a:lt1>
          <a:srgbClr val="ACDCD4"/>
        </a:lt1>
        <a:dk2>
          <a:srgbClr val="00535E"/>
        </a:dk2>
        <a:lt2>
          <a:srgbClr val="FFFFFF"/>
        </a:lt2>
        <a:accent1>
          <a:srgbClr val="ACDCD4"/>
        </a:accent1>
        <a:accent2>
          <a:srgbClr val="A9C398"/>
        </a:accent2>
        <a:accent3>
          <a:srgbClr val="D2EBE6"/>
        </a:accent3>
        <a:accent4>
          <a:srgbClr val="006871"/>
        </a:accent4>
        <a:accent5>
          <a:srgbClr val="D2EBE6"/>
        </a:accent5>
        <a:accent6>
          <a:srgbClr val="99B089"/>
        </a:accent6>
        <a:hlink>
          <a:srgbClr val="00AFDB"/>
        </a:hlink>
        <a:folHlink>
          <a:srgbClr val="00539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Other" ma:contentTypeID="0x010100C153FDA2BF29FA4BB78BD33A08A7C61E00FD4F71D12B857E469C80AA110C75E4BB" ma:contentTypeVersion="15" ma:contentTypeDescription="" ma:contentTypeScope="" ma:versionID="2324f399635eea5e02b45e8cfbacf343">
  <xsd:schema xmlns:xsd="http://www.w3.org/2001/XMLSchema" xmlns:p="http://schemas.microsoft.com/office/2006/metadata/properties" xmlns:ns2="7d3722a3-3568-4b0f-bed3-f373f54c89de" targetNamespace="http://schemas.microsoft.com/office/2006/metadata/properties" ma:root="true" ma:fieldsID="50bead51cd2e0b941898270b4ab081ba" ns2:_="">
    <xsd:import namespace="7d3722a3-3568-4b0f-bed3-f373f54c89de"/>
    <xsd:element name="properties">
      <xsd:complexType>
        <xsd:sequence>
          <xsd:element name="documentManagement">
            <xsd:complexType>
              <xsd:all>
                <xsd:element ref="ns2:Owner" minOccurs="0"/>
                <xsd:element ref="ns2:Review" minOccurs="0"/>
              </xsd:all>
            </xsd:complexType>
          </xsd:element>
        </xsd:sequence>
      </xsd:complexType>
    </xsd:element>
  </xsd:schema>
  <xsd:schema xmlns:xsd="http://www.w3.org/2001/XMLSchema" xmlns:dms="http://schemas.microsoft.com/office/2006/documentManagement/types" targetNamespace="7d3722a3-3568-4b0f-bed3-f373f54c89de" elementFormDefault="qualified">
    <xsd:import namespace="http://schemas.microsoft.com/office/2006/documentManagement/types"/>
    <xsd:element name="Owner" ma:index="8" nillable="true" ma:displayName="Owner" ma:list="UserInfo" ma:internalName="Owner" ma:readOnly="false" ma:showField="Titl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view" ma:index="9" nillable="true" ma:displayName="Review" ma:format="DateOnly" ma:internalName="Review" ma:readOnly="fals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5BB669E6-F7D9-45C0-940A-8259C890A2B6}">
  <ds:schemaRefs>
    <ds:schemaRef ds:uri="http://schemas.microsoft.com/sharepoint/v3/contenttype/forms"/>
  </ds:schemaRefs>
</ds:datastoreItem>
</file>

<file path=customXml/itemProps2.xml><?xml version="1.0" encoding="utf-8"?>
<ds:datastoreItem xmlns:ds="http://schemas.openxmlformats.org/officeDocument/2006/customXml" ds:itemID="{BF2CD11B-7039-4BE3-BBA9-9E395313AB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3722a3-3568-4b0f-bed3-f373f54c89d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UCLH poster v2.potx</Template>
  <TotalTime>8407</TotalTime>
  <Words>859</Words>
  <Application>Microsoft Macintosh PowerPoint</Application>
  <PresentationFormat>On-screen Show (16:9)</PresentationFormat>
  <Paragraphs>24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UCLH poster v2</vt:lpstr>
      <vt:lpstr>Patient experience of severe pain:  Identifying barriers to improvement Sophie Hunter and Samantha Warnakulasuriya  University College London Hospital</vt:lpstr>
    </vt:vector>
  </TitlesOfParts>
  <Company>University College London Hospital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presentation heading</dc:title>
  <dc:creator>jlumgair</dc:creator>
  <cp:lastModifiedBy>Stephen Hunter</cp:lastModifiedBy>
  <cp:revision>35</cp:revision>
  <cp:lastPrinted>2012-12-04T16:19:38Z</cp:lastPrinted>
  <dcterms:created xsi:type="dcterms:W3CDTF">2013-04-05T08:40:04Z</dcterms:created>
  <dcterms:modified xsi:type="dcterms:W3CDTF">2021-04-24T21:33:42Z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3</vt:lpwstr>
  </property>
  <property fmtid="{D5CDD505-2E9C-101B-9397-08002B2CF9AE}" pid="3" name="ContentType">
    <vt:lpwstr>Other</vt:lpwstr>
  </property>
  <property fmtid="{D5CDD505-2E9C-101B-9397-08002B2CF9AE}" pid="4" name="display_urn:schemas-microsoft-com:office:office#Owner">
    <vt:lpwstr>Insight Owners</vt:lpwstr>
  </property>
  <property fmtid="{D5CDD505-2E9C-101B-9397-08002B2CF9AE}" pid="5" name="Review">
    <vt:lpwstr>2009-07-28T00:00:00Z</vt:lpwstr>
  </property>
</Properties>
</file>